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8" r:id="rId4"/>
    <p:sldId id="290" r:id="rId5"/>
    <p:sldId id="276" r:id="rId6"/>
    <p:sldId id="283" r:id="rId7"/>
    <p:sldId id="270" r:id="rId8"/>
    <p:sldId id="278" r:id="rId9"/>
    <p:sldId id="286" r:id="rId10"/>
    <p:sldId id="280" r:id="rId11"/>
    <p:sldId id="269" r:id="rId12"/>
    <p:sldId id="284" r:id="rId13"/>
    <p:sldId id="287" r:id="rId14"/>
    <p:sldId id="291" r:id="rId15"/>
    <p:sldId id="285" r:id="rId16"/>
    <p:sldId id="274" r:id="rId17"/>
    <p:sldId id="279" r:id="rId18"/>
    <p:sldId id="281" r:id="rId19"/>
    <p:sldId id="288" r:id="rId20"/>
    <p:sldId id="289" r:id="rId21"/>
    <p:sldId id="275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7A4"/>
    <a:srgbClr val="457C87"/>
    <a:srgbClr val="182B2F"/>
    <a:srgbClr val="F4EFDF"/>
    <a:srgbClr val="F5F0DF"/>
    <a:srgbClr val="C5B8A6"/>
    <a:srgbClr val="294A51"/>
    <a:srgbClr val="EAE4CF"/>
    <a:srgbClr val="88AEAF"/>
    <a:srgbClr val="E2E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850" autoAdjust="0"/>
  </p:normalViewPr>
  <p:slideViewPr>
    <p:cSldViewPr snapToGrid="0">
      <p:cViewPr varScale="1">
        <p:scale>
          <a:sx n="62" d="100"/>
          <a:sy n="62" d="100"/>
        </p:scale>
        <p:origin x="1102" y="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07678-E6EA-4862-9A78-43F4C5C1B1FB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E6E82-183C-400A-B70A-25A2F8455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0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Move on</a:t>
            </a:r>
            <a:r>
              <a:rPr lang="en-GB" baseline="0" dirty="0"/>
              <a:t> quick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327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</a:t>
            </a:r>
            <a:r>
              <a:rPr lang="en-GB" baseline="0" dirty="0"/>
              <a:t> overview and move on to boundary slide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217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code</a:t>
            </a:r>
            <a:r>
              <a:rPr lang="en-GB" baseline="0" dirty="0"/>
              <a:t> had the aggregate boundary to an extent, but missing roots/commands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1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</a:t>
            </a:r>
            <a:r>
              <a:rPr lang="en-GB" baseline="0" dirty="0"/>
              <a:t> we’re going to have behaviours in our domain then we want trigger points</a:t>
            </a:r>
          </a:p>
          <a:p>
            <a:r>
              <a:rPr lang="en-GB" baseline="0" dirty="0"/>
              <a:t>Commands are how we trigger behaviours but they should be a black box to the application layer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972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Existing code</a:t>
            </a:r>
            <a:r>
              <a:rPr lang="en-GB" baseline="0" dirty="0"/>
              <a:t> had the aggregate boundary to an extent, but missing roots/commands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4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Cohesion refers to how software elements that are related to each other also work together</a:t>
            </a:r>
          </a:p>
          <a:p>
            <a:r>
              <a:rPr lang="en-GB" dirty="0"/>
              <a:t>Anaemic</a:t>
            </a:r>
            <a:r>
              <a:rPr lang="en-GB" baseline="0" dirty="0"/>
              <a:t> domain</a:t>
            </a:r>
            <a:r>
              <a:rPr lang="en-GB" dirty="0"/>
              <a:t> isn’t cohesive because application takes all the responsibility</a:t>
            </a:r>
          </a:p>
          <a:p>
            <a:r>
              <a:rPr lang="en-GB" dirty="0"/>
              <a:t>Domain</a:t>
            </a:r>
            <a:r>
              <a:rPr lang="en-GB" baseline="0" dirty="0"/>
              <a:t>s with behaviours are cohesive as entities have their own responsibilities and work together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58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BRANCH – PLACEHOLDER2</a:t>
            </a:r>
          </a:p>
          <a:p>
            <a:r>
              <a:rPr lang="en-GB" dirty="0"/>
              <a:t>Start with the order</a:t>
            </a:r>
          </a:p>
          <a:p>
            <a:r>
              <a:rPr lang="en-GB" dirty="0"/>
              <a:t>Look at properties first, then constructor</a:t>
            </a:r>
          </a:p>
          <a:p>
            <a:r>
              <a:rPr lang="en-GB" dirty="0"/>
              <a:t>Line Items</a:t>
            </a:r>
          </a:p>
          <a:p>
            <a:r>
              <a:rPr lang="en-GB" dirty="0"/>
              <a:t>Discount calculations</a:t>
            </a:r>
          </a:p>
          <a:p>
            <a:r>
              <a:rPr lang="en-GB" dirty="0"/>
              <a:t>Move out to creator – run</a:t>
            </a:r>
            <a:r>
              <a:rPr lang="en-GB" baseline="0" dirty="0"/>
              <a:t> top to bottom, intellisense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BRANCH – PLACEHOLDER</a:t>
            </a:r>
            <a:r>
              <a:rPr lang="en-GB" baseline="0" dirty="0"/>
              <a:t> 3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Look</a:t>
            </a:r>
            <a:r>
              <a:rPr lang="en-GB" baseline="0" dirty="0"/>
              <a:t> at how command has changed</a:t>
            </a:r>
            <a:endParaRPr lang="en-GB" dirty="0"/>
          </a:p>
          <a:p>
            <a:r>
              <a:rPr lang="en-GB" dirty="0"/>
              <a:t>Visitor Pattern</a:t>
            </a:r>
          </a:p>
          <a:p>
            <a:r>
              <a:rPr lang="en-GB" dirty="0"/>
              <a:t>Look at notes</a:t>
            </a:r>
            <a:r>
              <a:rPr lang="en-GB" baseline="0" dirty="0"/>
              <a:t> that can be left on the Order</a:t>
            </a:r>
          </a:p>
          <a:p>
            <a:r>
              <a:rPr lang="en-GB" baseline="0" dirty="0"/>
              <a:t>BRANCH – MAIN</a:t>
            </a:r>
          </a:p>
          <a:p>
            <a:r>
              <a:rPr lang="en-GB" baseline="0" dirty="0"/>
              <a:t>Look at Order Updater – Simplified</a:t>
            </a:r>
          </a:p>
          <a:p>
            <a:r>
              <a:rPr lang="en-GB" baseline="0" dirty="0"/>
              <a:t>Can’t just pass anything</a:t>
            </a:r>
          </a:p>
          <a:p>
            <a:r>
              <a:rPr lang="en-GB" baseline="0" dirty="0"/>
              <a:t>Highlight failings that still exist</a:t>
            </a:r>
          </a:p>
          <a:p>
            <a:r>
              <a:rPr lang="en-GB" baseline="0" dirty="0"/>
              <a:t>Look into Order, only problem left is line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10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Irony of high cognitive load with this slide…</a:t>
            </a:r>
          </a:p>
          <a:p>
            <a:r>
              <a:rPr lang="en-GB" dirty="0"/>
              <a:t>Application layer is becoming much simpler with orchestration tasks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579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Commands are simple single entry</a:t>
            </a:r>
            <a:r>
              <a:rPr lang="en-GB" baseline="0" dirty="0"/>
              <a:t> points</a:t>
            </a:r>
          </a:p>
          <a:p>
            <a:r>
              <a:rPr lang="en-GB" baseline="0" dirty="0"/>
              <a:t>Commands define the parameter requirements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27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entity</a:t>
            </a:r>
            <a:r>
              <a:rPr lang="en-GB" baseline="0" dirty="0"/>
              <a:t> looks after it’s own data and behaviour</a:t>
            </a:r>
          </a:p>
          <a:p>
            <a:r>
              <a:rPr lang="en-GB" baseline="0" dirty="0"/>
              <a:t>Smaller problems to solve on each entity</a:t>
            </a:r>
          </a:p>
          <a:p>
            <a:r>
              <a:rPr lang="en-GB" baseline="0" dirty="0"/>
              <a:t>We know where to find the answer to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24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entities</a:t>
            </a:r>
            <a:r>
              <a:rPr lang="en-GB" baseline="0" dirty="0"/>
              <a:t> work well together now</a:t>
            </a:r>
          </a:p>
          <a:p>
            <a:r>
              <a:rPr lang="en-GB" baseline="0" dirty="0"/>
              <a:t>Each entity has it’s own behaviour and may trigger behaviours in other entities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33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all know</a:t>
            </a:r>
            <a:r>
              <a:rPr lang="en-GB" baseline="0" dirty="0"/>
              <a:t> what domain driven design is hopefully, move on quickly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099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run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54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 DDD book – DDD was always supposed to put behaviour into the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going to create orders and do discount calculations</a:t>
            </a:r>
          </a:p>
          <a:p>
            <a:r>
              <a:rPr lang="en-GB" dirty="0"/>
              <a:t>I</a:t>
            </a:r>
            <a:r>
              <a:rPr lang="en-GB" baseline="0" dirty="0"/>
              <a:t> promise Leighan I’ll write you another tech task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6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This seems to be prevalent and lots of people think it’s simpler</a:t>
            </a:r>
          </a:p>
          <a:p>
            <a:endParaRPr lang="en-GB" baseline="0" dirty="0"/>
          </a:p>
          <a:p>
            <a:r>
              <a:rPr lang="en-GB" baseline="0" dirty="0"/>
              <a:t>But is it really?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61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BRANCH – PLACEHOLDER</a:t>
            </a:r>
          </a:p>
          <a:p>
            <a:r>
              <a:rPr lang="en-GB" dirty="0"/>
              <a:t>Start off with quick</a:t>
            </a:r>
            <a:r>
              <a:rPr lang="en-GB" baseline="0" dirty="0"/>
              <a:t> look at domain</a:t>
            </a:r>
            <a:endParaRPr lang="en-GB" dirty="0"/>
          </a:p>
          <a:p>
            <a:r>
              <a:rPr lang="en-GB" dirty="0"/>
              <a:t>Point out how all TDD, run tests</a:t>
            </a:r>
          </a:p>
          <a:p>
            <a:r>
              <a:rPr lang="en-GB" dirty="0"/>
              <a:t>Go to order creator</a:t>
            </a:r>
            <a:r>
              <a:rPr lang="en-GB" baseline="0" dirty="0"/>
              <a:t> – visit classes along the way</a:t>
            </a:r>
            <a:endParaRPr lang="en-GB" dirty="0"/>
          </a:p>
          <a:p>
            <a:r>
              <a:rPr lang="en-GB" dirty="0"/>
              <a:t>Go straight to main method</a:t>
            </a:r>
          </a:p>
          <a:p>
            <a:r>
              <a:rPr lang="en-GB" dirty="0"/>
              <a:t>Run</a:t>
            </a:r>
            <a:r>
              <a:rPr lang="en-GB" baseline="0" dirty="0"/>
              <a:t> top to bottom</a:t>
            </a:r>
          </a:p>
          <a:p>
            <a:r>
              <a:rPr lang="en-GB" baseline="0" dirty="0"/>
              <a:t>Go to order updater</a:t>
            </a:r>
          </a:p>
          <a:p>
            <a:r>
              <a:rPr lang="en-GB" baseline="0" dirty="0"/>
              <a:t>Run top to bottom – visit classes along the way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3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read it all</a:t>
            </a:r>
          </a:p>
          <a:p>
            <a:r>
              <a:rPr lang="en-GB" dirty="0"/>
              <a:t>We can see how easily it can go wrong and how we can do anything with the domain</a:t>
            </a:r>
          </a:p>
          <a:p>
            <a:r>
              <a:rPr lang="en-GB" dirty="0"/>
              <a:t>Heavily</a:t>
            </a:r>
            <a:r>
              <a:rPr lang="en-GB" baseline="0" dirty="0"/>
              <a:t> reliant on developer knowledge with so much to remember</a:t>
            </a:r>
          </a:p>
          <a:p>
            <a:r>
              <a:rPr lang="en-GB" baseline="0" dirty="0"/>
              <a:t>Unit tests are important – but they are only as good as the developer who wrote them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349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sure clear but move on quick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12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Intrinsic</a:t>
            </a:r>
            <a:r>
              <a:rPr lang="en-GB" baseline="0" dirty="0"/>
              <a:t> – often based on experience of dev or experience with codebase</a:t>
            </a:r>
          </a:p>
          <a:p>
            <a:r>
              <a:rPr lang="en-GB" baseline="0" dirty="0"/>
              <a:t>Extraneous – only thing we can control, if we can reduce complexity of the codebase can make working with it quicker and easier</a:t>
            </a:r>
          </a:p>
          <a:p>
            <a:r>
              <a:rPr lang="en-GB" baseline="0" dirty="0"/>
              <a:t>Make space for the real problem-solving work to be done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6E82-183C-400A-B70A-25A2F845515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613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6C01-5D32-1E0D-F15B-1073C491C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96B4E-E1C2-98DD-7902-F5FC69F2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FFFE-018C-CB7A-0303-A7E2FE93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A8D7C-4701-96F1-EC3A-CA4AE76E8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C7EFC-4752-8C73-F4BD-DBF389ED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16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8481-2E8A-8B85-680B-0D266A64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E2D18-1A86-BC18-5268-CCC4DC044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A8E15-3A8A-E585-8DF3-475184AD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4116D-08F4-3702-61BB-9F7F0E1F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2F503-3517-3BCD-5784-6D7F0DC9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5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33829-A2FE-2A1B-7FB5-8015B9DB0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0D5F4-D913-FF8C-B3CC-85CB9B2F1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C5F7A-EDC7-B19D-FE6E-1E903DA3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B43B-71B4-4F0B-75D5-674BED7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04166-75B1-C636-6E60-2A19C478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34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7C72-E20D-43F5-1895-C4B4E99D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F540-3C13-7FE3-E81F-8F1105E4A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06DFA-AAA2-ADCA-6864-A499D7E1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FA4B-64FB-13C8-2C35-20DFB8DC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14563-0B33-88ED-8D3F-2200DFDEA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2220-35AB-D313-15D5-4FB28065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96B28-54E1-FA73-3D71-1A06E913D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4D19F-B744-E8B8-85EB-75A8ECA6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5995F-4479-4C02-D332-6598160A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FFED-E110-5329-E5F1-BF1CAF73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63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C0C8-AC1B-220A-2623-6FA1D620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D8CA7-70A4-0ABA-85B6-7B6C9D5BC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97F0D-24A2-757E-A38F-1F6A0F0E8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96170-C066-B5E7-1E9E-E813B3BD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728FB-6FAA-88E9-1E11-6D7B9E2D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A29F4-3B71-95D7-F8D3-0056392CD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4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04BE-B4C3-6C38-0D6C-401F3DCE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4D38A-C57C-7D98-AFB3-1E31D6493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48B03-F4C5-C43F-BB2C-55F8E6B8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EF21E-B0B4-E2BB-05BF-1BD1D4967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CB1E-5BF0-4D9B-51E9-4F1E04DC3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75E20-CD9D-A5B8-3184-C8333D22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96097-F0AB-F99D-D479-52E2939D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57384-1D4D-BB78-E391-AF5C329F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637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DF8F-1F2D-2DB4-AFF5-0DA45EA1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BD027-530C-0C16-4796-AED189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0AC57-7F8F-ADE5-2D54-183D1495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DFCDE-E7DB-04C4-CC23-70CC241A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27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952946-98B8-2E60-D584-3FC66EA2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BAC9F-AA73-AF4B-F8CB-540A9B7D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70682-0851-5862-B338-66BD774C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86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A7E2-A744-EEB4-BB0A-C8ED25CC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5DA8B-F2A7-CA67-452F-0D1B27160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E084C-ABD1-2084-57A4-C818AA6F0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C96BA-4486-144F-593E-C3C756F9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62B5-9396-62DB-1F29-D53F93E2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1620F-3F98-CF67-C251-079FE0D5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59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8B07-5BD8-E146-1C80-2549407E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2F44D-F497-B4E5-E4E2-BDC2A1CB1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F407A-9FF9-4744-F443-DAB9EFA73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9BB54-7828-07C6-312D-B4B50E7D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FB8D0-4D72-32EE-D03E-26CFE75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0B610-7E22-DB89-389F-73CDB511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5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 scaling="4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5FB7F-4CC2-343C-19FF-62394B0E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ED901-B067-ACDA-E974-33B270A17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ADA7-1732-1FBE-EFA0-F270710AA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10228-4FC4-42CF-808B-19C6EC3BCE2C}" type="datetimeFigureOut">
              <a:rPr lang="en-GB" smtClean="0"/>
              <a:t>25/07/2023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02DC-3F8D-1BCC-DF01-D21C724E0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5B26-A0B2-37B8-16B7-B4DAE71F1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2A502-90BE-438A-B32E-6755A51C6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26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33E-76D5-9FF4-2956-5505A5B23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1617"/>
            <a:ext cx="5789213" cy="2387600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182B2F"/>
                </a:solidFill>
                <a:latin typeface="Bookman Old Style" panose="02050604050505020204" pitchFamily="18" charset="0"/>
              </a:rPr>
              <a:t>A Victorian Take on Rich Domain Plumbing</a:t>
            </a:r>
            <a:endParaRPr lang="en-GB" sz="5400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F0102-7CBC-AA87-7810-E9E156651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222014"/>
            <a:ext cx="5789212" cy="539590"/>
          </a:xfrm>
          <a:noFill/>
        </p:spPr>
        <p:txBody>
          <a:bodyPr anchor="t">
            <a:normAutofit/>
          </a:bodyPr>
          <a:lstStyle/>
          <a:p>
            <a:pPr algn="r"/>
            <a:r>
              <a:rPr lang="en-US" sz="2800" b="1" dirty="0">
                <a:solidFill>
                  <a:srgbClr val="1B3536"/>
                </a:solidFill>
                <a:latin typeface="Bookman Old Style" panose="02050604050505020204" pitchFamily="18" charset="0"/>
                <a:ea typeface="+mj-ea"/>
                <a:cs typeface="+mj-cs"/>
              </a:rPr>
              <a:t>Dave Manton</a:t>
            </a:r>
            <a:endParaRPr lang="en-GB" sz="2800" b="1" dirty="0">
              <a:solidFill>
                <a:srgbClr val="1B3536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1030" name="Picture 6" descr="I'm looking for the background image for a presentation called &quot;A Victorian Take on Rich Domain Plumbing&quot;  The presentation is about software development using domain driven development and focuses on writing code.  I work for Victorian Plumbing which is where the name comes from">
            <a:extLst>
              <a:ext uri="{FF2B5EF4-FFF2-40B4-BE49-F238E27FC236}">
                <a16:creationId xmlns:a16="http://schemas.microsoft.com/office/drawing/2014/main" id="{571FAA36-D349-EDD4-4F39-B995165CF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1513" r="17292" b="5843"/>
          <a:stretch/>
        </p:blipFill>
        <p:spPr bwMode="auto">
          <a:xfrm>
            <a:off x="0" y="0"/>
            <a:ext cx="59809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BC627F6F-0C6F-9569-D840-7E66E5C18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1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2B706B-FECA-36A5-70BC-82EB8B235AD0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Cognitive Load - Affects Productivity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59E2F-DFF2-5AEE-2FC7-7F35AA6BDBAF}"/>
              </a:ext>
            </a:extLst>
          </p:cNvPr>
          <p:cNvSpPr txBox="1"/>
          <p:nvPr/>
        </p:nvSpPr>
        <p:spPr>
          <a:xfrm>
            <a:off x="5025663" y="2090172"/>
            <a:ext cx="67049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22222"/>
                </a:solidFill>
                <a:effectLst/>
                <a:latin typeface="Goudy Old Style" panose="02020502050305020303" pitchFamily="18" charset="0"/>
              </a:rPr>
              <a:t>Working memory holds 3-7 items</a:t>
            </a:r>
          </a:p>
          <a:p>
            <a:endParaRPr lang="en-US" sz="2400" b="1" dirty="0">
              <a:solidFill>
                <a:srgbClr val="222222"/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22222"/>
                </a:solidFill>
                <a:latin typeface="Goudy Old Style" panose="02020502050305020303" pitchFamily="18" charset="0"/>
              </a:rPr>
              <a:t>Intrinsic Load – Is the task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22222"/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22222"/>
                </a:solidFill>
                <a:latin typeface="Goudy Old Style" panose="02020502050305020303" pitchFamily="18" charset="0"/>
              </a:rPr>
              <a:t>Extraneous Load – Is the environment complex?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22222"/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22222"/>
                </a:solidFill>
                <a:latin typeface="Goudy Old Style" panose="02020502050305020303" pitchFamily="18" charset="0"/>
              </a:rPr>
              <a:t>Germane Load – The problem-solving work</a:t>
            </a:r>
          </a:p>
        </p:txBody>
      </p:sp>
      <p:pic>
        <p:nvPicPr>
          <p:cNvPr id="7170" name="Picture 2" descr="A thinking victorian plumber on a greyish green chalkboard background">
            <a:extLst>
              <a:ext uri="{FF2B5EF4-FFF2-40B4-BE49-F238E27FC236}">
                <a16:creationId xmlns:a16="http://schemas.microsoft.com/office/drawing/2014/main" id="{340F5690-2EDD-774A-0C78-444E84523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702937" y="1902689"/>
            <a:ext cx="3978779" cy="37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black person with a normal face dressed in a victorian plumbers dungarees and traditional shirt next to a large framed flat chalkboard with no writing on it with a chalkboard background">
            <a:extLst>
              <a:ext uri="{FF2B5EF4-FFF2-40B4-BE49-F238E27FC236}">
                <a16:creationId xmlns:a16="http://schemas.microsoft.com/office/drawing/2014/main" id="{938264C7-48BD-BE5B-CF50-5335D082D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2" b="34640"/>
          <a:stretch/>
        </p:blipFill>
        <p:spPr bwMode="auto">
          <a:xfrm>
            <a:off x="-1523" y="0"/>
            <a:ext cx="12191999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2CF91-B0C6-BF91-D579-D12F751D1F1F}"/>
              </a:ext>
            </a:extLst>
          </p:cNvPr>
          <p:cNvSpPr txBox="1"/>
          <p:nvPr/>
        </p:nvSpPr>
        <p:spPr>
          <a:xfrm>
            <a:off x="6346309" y="1955532"/>
            <a:ext cx="5455165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Commands… but first aggregates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Aggregates change together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Aggregates change in a single transaction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</p:txBody>
      </p:sp>
      <p:pic>
        <p:nvPicPr>
          <p:cNvPr id="8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8E100A59-CF46-100B-3DB2-FC02724F9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7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F8B93-2B6C-EDB9-283F-4A3D218885B8}"/>
              </a:ext>
            </a:extLst>
          </p:cNvPr>
          <p:cNvSpPr/>
          <p:nvPr/>
        </p:nvSpPr>
        <p:spPr>
          <a:xfrm>
            <a:off x="1354347" y="1388689"/>
            <a:ext cx="3985516" cy="5343171"/>
          </a:xfrm>
          <a:prstGeom prst="roundRect">
            <a:avLst>
              <a:gd name="adj" fmla="val 10003"/>
            </a:avLst>
          </a:prstGeom>
          <a:solidFill>
            <a:srgbClr val="182B2F">
              <a:alpha val="68000"/>
            </a:srgbClr>
          </a:solidFill>
          <a:effectLst>
            <a:outerShdw blurRad="50800" dist="50800" dir="5400000" algn="ctr" rotWithShape="0">
              <a:srgbClr val="F5F0DF"/>
            </a:outerShdw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7AEE64A-FA58-6FA6-C92C-1F210CDA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39171"/>
              </p:ext>
            </p:extLst>
          </p:nvPr>
        </p:nvGraphicFramePr>
        <p:xfrm>
          <a:off x="1572166" y="1516049"/>
          <a:ext cx="1720491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51724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Orders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4942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Order Id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Created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Modified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First Name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Name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Address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Discount Id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FBE6A5-D2A2-D3E0-5FF0-2C2126107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6445"/>
              </p:ext>
            </p:extLst>
          </p:nvPr>
        </p:nvGraphicFramePr>
        <p:xfrm>
          <a:off x="3399874" y="3487639"/>
          <a:ext cx="1725281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28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978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Line Items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Goudy Old Style" panose="020205020503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204893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Order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Product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Created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Modified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SKU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Quantity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Unit Cost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Total Cost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Is Expired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3D4A085-38FD-8EE0-45B4-60A00E8FE7D5}"/>
              </a:ext>
            </a:extLst>
          </p:cNvPr>
          <p:cNvGraphicFramePr>
            <a:graphicFrameLocks noGrp="1"/>
          </p:cNvGraphicFramePr>
          <p:nvPr/>
        </p:nvGraphicFramePr>
        <p:xfrm>
          <a:off x="6477461" y="5447520"/>
          <a:ext cx="1720491" cy="1284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145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Products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91858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Product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SKU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Unit Cost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A85C11DF-1619-DABC-1E11-4D9A394A1BB3}"/>
              </a:ext>
            </a:extLst>
          </p:cNvPr>
          <p:cNvGraphicFramePr>
            <a:graphicFrameLocks noGrp="1"/>
          </p:cNvGraphicFramePr>
          <p:nvPr/>
        </p:nvGraphicFramePr>
        <p:xfrm>
          <a:off x="5660111" y="1644182"/>
          <a:ext cx="1720491" cy="16017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2359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Discount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Discount Type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Code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Percentage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5EF254F-CBBC-6173-CE6A-6EEBB993445D}"/>
              </a:ext>
            </a:extLst>
          </p:cNvPr>
          <p:cNvGraphicFramePr>
            <a:graphicFrameLocks noGrp="1"/>
          </p:cNvGraphicFramePr>
          <p:nvPr/>
        </p:nvGraphicFramePr>
        <p:xfrm>
          <a:off x="7828179" y="2063960"/>
          <a:ext cx="1881523" cy="11819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1523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201681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 Types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81617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Discount Type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Description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620E46E-3891-2EB3-EF15-0D5EE753C2C0}"/>
              </a:ext>
            </a:extLst>
          </p:cNvPr>
          <p:cNvGrpSpPr/>
          <p:nvPr/>
        </p:nvGrpSpPr>
        <p:grpSpPr>
          <a:xfrm>
            <a:off x="5103751" y="4557462"/>
            <a:ext cx="2368071" cy="911722"/>
            <a:chOff x="3342372" y="4276773"/>
            <a:chExt cx="2368071" cy="91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A79AA6-BC3F-3A58-5F01-90F3C0C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9881" y="4427933"/>
              <a:ext cx="760562" cy="7605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064CD5-2075-0076-F54E-ABEB7BF3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789" y="4276773"/>
              <a:ext cx="828136" cy="6898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0F9931-1DAA-EA03-BAA2-D66756F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372" y="4276773"/>
              <a:ext cx="828136" cy="6898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29B2FF-F622-2DA8-DCA1-C330760CD6CB}"/>
              </a:ext>
            </a:extLst>
          </p:cNvPr>
          <p:cNvGrpSpPr/>
          <p:nvPr/>
        </p:nvGrpSpPr>
        <p:grpSpPr>
          <a:xfrm>
            <a:off x="3266532" y="2359853"/>
            <a:ext cx="2408086" cy="689832"/>
            <a:chOff x="3266532" y="2199085"/>
            <a:chExt cx="2408086" cy="689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03096A-C6F0-3EC0-591A-9624D333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6532" y="2199085"/>
              <a:ext cx="828136" cy="6898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546442-CB2B-D5F2-816A-F1B1CEFE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2316" y="2199085"/>
              <a:ext cx="828136" cy="6898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D1577-1253-7618-F809-A36C80DC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6482" y="2199085"/>
              <a:ext cx="828136" cy="68983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B444C-66B7-C78A-7D5D-2C25DB31A728}"/>
              </a:ext>
            </a:extLst>
          </p:cNvPr>
          <p:cNvGrpSpPr/>
          <p:nvPr/>
        </p:nvGrpSpPr>
        <p:grpSpPr>
          <a:xfrm>
            <a:off x="6256733" y="3245893"/>
            <a:ext cx="2311884" cy="909374"/>
            <a:chOff x="6577145" y="3605962"/>
            <a:chExt cx="2311884" cy="90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BBBB311-9886-B35F-C3C6-D8F30320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6577145" y="3605962"/>
              <a:ext cx="760562" cy="7605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0917DF-5B64-D1FD-3121-2B4E03DB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128467" y="3605962"/>
              <a:ext cx="760562" cy="7605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989C293-4031-F169-5837-B2BBB9AC2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320455" y="3825504"/>
              <a:ext cx="828136" cy="689832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A0DA1DE-8BDE-0E09-C101-084DB8E509F4}"/>
              </a:ext>
            </a:extLst>
          </p:cNvPr>
          <p:cNvSpPr txBox="1">
            <a:spLocks/>
          </p:cNvSpPr>
          <p:nvPr/>
        </p:nvSpPr>
        <p:spPr>
          <a:xfrm>
            <a:off x="476250" y="419579"/>
            <a:ext cx="11408963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Aggregate Boundary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ADAE40-D88F-551E-E418-A7301E5D3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4544" y="3956326"/>
            <a:ext cx="840880" cy="700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43A04-E347-EF28-8D2B-02DC503F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58480" y="4686958"/>
            <a:ext cx="760562" cy="760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ADFF3-1CBB-48E5-DC49-3DC1206D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58" y="4893149"/>
            <a:ext cx="828136" cy="6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 black person with a normal face dressed in a victorian plumbers dungarees and traditional shirt next to a large framed flat chalkboard with no writing on it with a chalkboard background">
            <a:extLst>
              <a:ext uri="{FF2B5EF4-FFF2-40B4-BE49-F238E27FC236}">
                <a16:creationId xmlns:a16="http://schemas.microsoft.com/office/drawing/2014/main" id="{938264C7-48BD-BE5B-CF50-5335D082D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2" b="34640"/>
          <a:stretch/>
        </p:blipFill>
        <p:spPr bwMode="auto">
          <a:xfrm>
            <a:off x="-1523" y="0"/>
            <a:ext cx="12191999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2CF91-B0C6-BF91-D579-D12F751D1F1F}"/>
              </a:ext>
            </a:extLst>
          </p:cNvPr>
          <p:cNvSpPr txBox="1"/>
          <p:nvPr/>
        </p:nvSpPr>
        <p:spPr>
          <a:xfrm>
            <a:off x="6346309" y="1955532"/>
            <a:ext cx="5455165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Commands (Aggregate Roots)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Issued through primary entity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Triggers encapsulated behaviours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(even in other entities)</a:t>
            </a:r>
          </a:p>
        </p:txBody>
      </p:sp>
      <p:pic>
        <p:nvPicPr>
          <p:cNvPr id="8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8E100A59-CF46-100B-3DB2-FC02724F9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7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F8B93-2B6C-EDB9-283F-4A3D218885B8}"/>
              </a:ext>
            </a:extLst>
          </p:cNvPr>
          <p:cNvSpPr/>
          <p:nvPr/>
        </p:nvSpPr>
        <p:spPr>
          <a:xfrm>
            <a:off x="1354347" y="1388689"/>
            <a:ext cx="3985516" cy="5343171"/>
          </a:xfrm>
          <a:prstGeom prst="roundRect">
            <a:avLst>
              <a:gd name="adj" fmla="val 10003"/>
            </a:avLst>
          </a:prstGeom>
          <a:solidFill>
            <a:srgbClr val="182B2F">
              <a:alpha val="68000"/>
            </a:srgbClr>
          </a:solidFill>
          <a:effectLst>
            <a:outerShdw blurRad="50800" dist="50800" dir="5400000" algn="ctr" rotWithShape="0">
              <a:srgbClr val="F5F0DF"/>
            </a:outerShdw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7AEE64A-FA58-6FA6-C92C-1F210CDA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43500"/>
              </p:ext>
            </p:extLst>
          </p:nvPr>
        </p:nvGraphicFramePr>
        <p:xfrm>
          <a:off x="1572166" y="1516049"/>
          <a:ext cx="1720491" cy="23700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466067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Orders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9039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Has order behaviours</a:t>
                      </a:r>
                    </a:p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Storing customer details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FBE6A5-D2A2-D3E0-5FF0-2C2126107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264857"/>
              </p:ext>
            </p:extLst>
          </p:nvPr>
        </p:nvGraphicFramePr>
        <p:xfrm>
          <a:off x="3399874" y="3487639"/>
          <a:ext cx="1725281" cy="24146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28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978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Line Items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Goudy Old Style" panose="020205020503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204893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Has Line Item behaviours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Storing line items with product info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3D4A085-38FD-8EE0-45B4-60A00E8FE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66043"/>
              </p:ext>
            </p:extLst>
          </p:nvPr>
        </p:nvGraphicFramePr>
        <p:xfrm>
          <a:off x="6477461" y="5447520"/>
          <a:ext cx="1720491" cy="1284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145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Products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91858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Has product behaviours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A85C11DF-1619-DABC-1E11-4D9A394A1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71690"/>
              </p:ext>
            </p:extLst>
          </p:nvPr>
        </p:nvGraphicFramePr>
        <p:xfrm>
          <a:off x="5658277" y="1445453"/>
          <a:ext cx="1720491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2359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Has discount behaviours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Calculating discounts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5EF254F-CBBC-6173-CE6A-6EEBB9934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499899"/>
              </p:ext>
            </p:extLst>
          </p:nvPr>
        </p:nvGraphicFramePr>
        <p:xfrm>
          <a:off x="7828179" y="2063960"/>
          <a:ext cx="1881523" cy="11819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1523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201681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 Types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81617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Sometimes they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don’t do much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620E46E-3891-2EB3-EF15-0D5EE753C2C0}"/>
              </a:ext>
            </a:extLst>
          </p:cNvPr>
          <p:cNvGrpSpPr/>
          <p:nvPr/>
        </p:nvGrpSpPr>
        <p:grpSpPr>
          <a:xfrm>
            <a:off x="5103751" y="4557462"/>
            <a:ext cx="2368071" cy="911722"/>
            <a:chOff x="3342372" y="4276773"/>
            <a:chExt cx="2368071" cy="91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A79AA6-BC3F-3A58-5F01-90F3C0C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9881" y="4427933"/>
              <a:ext cx="760562" cy="7605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064CD5-2075-0076-F54E-ABEB7BF3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789" y="4276773"/>
              <a:ext cx="828136" cy="6898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0F9931-1DAA-EA03-BAA2-D66756F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372" y="4276773"/>
              <a:ext cx="828136" cy="6898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29B2FF-F622-2DA8-DCA1-C330760CD6CB}"/>
              </a:ext>
            </a:extLst>
          </p:cNvPr>
          <p:cNvGrpSpPr/>
          <p:nvPr/>
        </p:nvGrpSpPr>
        <p:grpSpPr>
          <a:xfrm>
            <a:off x="3266532" y="2359853"/>
            <a:ext cx="2408086" cy="689832"/>
            <a:chOff x="3266532" y="2199085"/>
            <a:chExt cx="2408086" cy="689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03096A-C6F0-3EC0-591A-9624D333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6532" y="2199085"/>
              <a:ext cx="828136" cy="6898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546442-CB2B-D5F2-816A-F1B1CEFE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2316" y="2199085"/>
              <a:ext cx="828136" cy="6898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D1577-1253-7618-F809-A36C80DC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6482" y="2199085"/>
              <a:ext cx="828136" cy="68983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B444C-66B7-C78A-7D5D-2C25DB31A728}"/>
              </a:ext>
            </a:extLst>
          </p:cNvPr>
          <p:cNvGrpSpPr/>
          <p:nvPr/>
        </p:nvGrpSpPr>
        <p:grpSpPr>
          <a:xfrm>
            <a:off x="6256733" y="3245893"/>
            <a:ext cx="2311884" cy="909374"/>
            <a:chOff x="6577145" y="3605962"/>
            <a:chExt cx="2311884" cy="90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BBBB311-9886-B35F-C3C6-D8F30320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6577145" y="3605962"/>
              <a:ext cx="760562" cy="7605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0917DF-5B64-D1FD-3121-2B4E03DB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128467" y="3605962"/>
              <a:ext cx="760562" cy="7605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989C293-4031-F169-5837-B2BBB9AC2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320455" y="3825504"/>
              <a:ext cx="828136" cy="689832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A0DA1DE-8BDE-0E09-C101-084DB8E509F4}"/>
              </a:ext>
            </a:extLst>
          </p:cNvPr>
          <p:cNvSpPr txBox="1">
            <a:spLocks/>
          </p:cNvSpPr>
          <p:nvPr/>
        </p:nvSpPr>
        <p:spPr>
          <a:xfrm>
            <a:off x="476250" y="419579"/>
            <a:ext cx="11408963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Chunking – Breaking down problems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ADAE40-D88F-551E-E418-A7301E5D3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4544" y="3956326"/>
            <a:ext cx="840880" cy="700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43A04-E347-EF28-8D2B-02DC503F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58480" y="4686958"/>
            <a:ext cx="760562" cy="760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ADFF3-1CBB-48E5-DC49-3DC1206D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58" y="4893149"/>
            <a:ext cx="828136" cy="6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ED6E75-39CB-5033-22E9-1B36B9A3CE21}"/>
              </a:ext>
            </a:extLst>
          </p:cNvPr>
          <p:cNvSpPr/>
          <p:nvPr/>
        </p:nvSpPr>
        <p:spPr>
          <a:xfrm>
            <a:off x="1167089" y="1275019"/>
            <a:ext cx="8813252" cy="5582981"/>
          </a:xfrm>
          <a:prstGeom prst="roundRect">
            <a:avLst>
              <a:gd name="adj" fmla="val 10003"/>
            </a:avLst>
          </a:prstGeom>
          <a:solidFill>
            <a:srgbClr val="91A7A4"/>
          </a:solidFill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F8B93-2B6C-EDB9-283F-4A3D218885B8}"/>
              </a:ext>
            </a:extLst>
          </p:cNvPr>
          <p:cNvSpPr/>
          <p:nvPr/>
        </p:nvSpPr>
        <p:spPr>
          <a:xfrm>
            <a:off x="1354347" y="1388689"/>
            <a:ext cx="3985516" cy="5343171"/>
          </a:xfrm>
          <a:prstGeom prst="roundRect">
            <a:avLst>
              <a:gd name="adj" fmla="val 10003"/>
            </a:avLst>
          </a:prstGeom>
          <a:solidFill>
            <a:srgbClr val="182B2F">
              <a:alpha val="68000"/>
            </a:srgbClr>
          </a:solidFill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7AEE64A-FA58-6FA6-C92C-1F210CDA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78780"/>
              </p:ext>
            </p:extLst>
          </p:nvPr>
        </p:nvGraphicFramePr>
        <p:xfrm>
          <a:off x="1572166" y="1516049"/>
          <a:ext cx="1720491" cy="2639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458994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Orders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21802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Triggered by commands</a:t>
                      </a:r>
                    </a:p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Works with discounts and line items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FBE6A5-D2A2-D3E0-5FF0-2C2126107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660341"/>
              </p:ext>
            </p:extLst>
          </p:nvPr>
        </p:nvGraphicFramePr>
        <p:xfrm>
          <a:off x="3391536" y="3899667"/>
          <a:ext cx="1725281" cy="24146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28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978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Line Items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Goudy Old Style" panose="020205020503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204893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Stores discount results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Stores product info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3D4A085-38FD-8EE0-45B4-60A00E8FE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637444"/>
              </p:ext>
            </p:extLst>
          </p:nvPr>
        </p:nvGraphicFramePr>
        <p:xfrm>
          <a:off x="6477461" y="5447520"/>
          <a:ext cx="1720491" cy="1284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145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Products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91858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Used as a parameter as data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A85C11DF-1619-DABC-1E11-4D9A394A1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37170"/>
              </p:ext>
            </p:extLst>
          </p:nvPr>
        </p:nvGraphicFramePr>
        <p:xfrm>
          <a:off x="5653117" y="1436409"/>
          <a:ext cx="1720491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2359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Calculates discounts for orders and calculates line totals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5EF254F-CBBC-6173-CE6A-6EEBB9934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1405"/>
              </p:ext>
            </p:extLst>
          </p:nvPr>
        </p:nvGraphicFramePr>
        <p:xfrm>
          <a:off x="7828179" y="2063960"/>
          <a:ext cx="1881523" cy="11819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1523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201681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 Types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81617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Sometimes they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don’t do much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620E46E-3891-2EB3-EF15-0D5EE753C2C0}"/>
              </a:ext>
            </a:extLst>
          </p:cNvPr>
          <p:cNvGrpSpPr/>
          <p:nvPr/>
        </p:nvGrpSpPr>
        <p:grpSpPr>
          <a:xfrm>
            <a:off x="5103751" y="4557462"/>
            <a:ext cx="2368071" cy="911722"/>
            <a:chOff x="3342372" y="4276773"/>
            <a:chExt cx="2368071" cy="91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A79AA6-BC3F-3A58-5F01-90F3C0C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9881" y="4427933"/>
              <a:ext cx="760562" cy="7605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064CD5-2075-0076-F54E-ABEB7BF3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789" y="4276773"/>
              <a:ext cx="828136" cy="6898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0F9931-1DAA-EA03-BAA2-D66756F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372" y="4276773"/>
              <a:ext cx="828136" cy="6898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29B2FF-F622-2DA8-DCA1-C330760CD6CB}"/>
              </a:ext>
            </a:extLst>
          </p:cNvPr>
          <p:cNvGrpSpPr/>
          <p:nvPr/>
        </p:nvGrpSpPr>
        <p:grpSpPr>
          <a:xfrm>
            <a:off x="3266532" y="2359853"/>
            <a:ext cx="2408086" cy="689832"/>
            <a:chOff x="3266532" y="2199085"/>
            <a:chExt cx="2408086" cy="689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03096A-C6F0-3EC0-591A-9624D333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6532" y="2199085"/>
              <a:ext cx="828136" cy="6898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546442-CB2B-D5F2-816A-F1B1CEFE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2316" y="2199085"/>
              <a:ext cx="828136" cy="6898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D1577-1253-7618-F809-A36C80DC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6482" y="2199085"/>
              <a:ext cx="828136" cy="68983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B444C-66B7-C78A-7D5D-2C25DB31A728}"/>
              </a:ext>
            </a:extLst>
          </p:cNvPr>
          <p:cNvGrpSpPr/>
          <p:nvPr/>
        </p:nvGrpSpPr>
        <p:grpSpPr>
          <a:xfrm>
            <a:off x="6256733" y="3245893"/>
            <a:ext cx="2311884" cy="909374"/>
            <a:chOff x="6577145" y="3605962"/>
            <a:chExt cx="2311884" cy="90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BBBB311-9886-B35F-C3C6-D8F30320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6577145" y="3605962"/>
              <a:ext cx="760562" cy="7605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0917DF-5B64-D1FD-3121-2B4E03DB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128467" y="3605962"/>
              <a:ext cx="760562" cy="7605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989C293-4031-F169-5837-B2BBB9AC2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320455" y="3825504"/>
              <a:ext cx="828136" cy="689832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A0DA1DE-8BDE-0E09-C101-084DB8E509F4}"/>
              </a:ext>
            </a:extLst>
          </p:cNvPr>
          <p:cNvSpPr txBox="1">
            <a:spLocks/>
          </p:cNvSpPr>
          <p:nvPr/>
        </p:nvSpPr>
        <p:spPr>
          <a:xfrm>
            <a:off x="476249" y="419241"/>
            <a:ext cx="11408963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Cohesion – Things that work together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22C2BE-8A32-F53B-0D9B-F4E2A0F59389}"/>
              </a:ext>
            </a:extLst>
          </p:cNvPr>
          <p:cNvGrpSpPr/>
          <p:nvPr/>
        </p:nvGrpSpPr>
        <p:grpSpPr>
          <a:xfrm>
            <a:off x="1683518" y="4167623"/>
            <a:ext cx="1720434" cy="1696871"/>
            <a:chOff x="1704760" y="3886110"/>
            <a:chExt cx="1720434" cy="16968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BADAE40-D88F-551E-E418-A7301E5D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634544" y="3956326"/>
              <a:ext cx="840880" cy="7004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5A43A04-E347-EF28-8D2B-02DC503F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858480" y="4686958"/>
              <a:ext cx="760562" cy="7605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4ADFF3-1CBB-48E5-DC49-3DC1206D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7058" y="4893149"/>
              <a:ext cx="828136" cy="68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18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66725" y="419241"/>
            <a:ext cx="1141848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Let’s Look at some code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FA56B79B-73D3-AD1C-3AAB-402491067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black victorian plumber sitting in front of a laptop surrounded with victorian plumbing objects and a chalkboard background">
            <a:extLst>
              <a:ext uri="{FF2B5EF4-FFF2-40B4-BE49-F238E27FC236}">
                <a16:creationId xmlns:a16="http://schemas.microsoft.com/office/drawing/2014/main" id="{9F72D013-22E7-B32D-93E8-1CF3A941E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3439222" y="1469478"/>
            <a:ext cx="5313556" cy="505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4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Cognitive Load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1B3B5-BE4E-70A7-B3A1-7F2DF3FD0DA4}"/>
              </a:ext>
            </a:extLst>
          </p:cNvPr>
          <p:cNvSpPr txBox="1"/>
          <p:nvPr/>
        </p:nvSpPr>
        <p:spPr>
          <a:xfrm>
            <a:off x="557662" y="1325703"/>
            <a:ext cx="67298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High cognitive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Can do anything, even the wrong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Requires system knowledge to build anything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Things to remember </a:t>
            </a:r>
            <a:r>
              <a:rPr lang="en-US" sz="24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and all in one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Loading data from database </a:t>
            </a: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– no indications as to what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update customer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update line items – no indications as to 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apply discounts – no indications as to 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No indicators for </a:t>
            </a: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Saving the data to database </a:t>
            </a: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and has multiple application layer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strike="sngStrike" dirty="0">
                <a:solidFill>
                  <a:srgbClr val="1B3536"/>
                </a:solidFill>
                <a:latin typeface="Goudy Old Style" panose="02020502050305020303" pitchFamily="18" charset="0"/>
              </a:rPr>
              <a:t>No IntelliSense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EB6DC-3E4C-A4D8-2A3F-FBC750C89E09}"/>
              </a:ext>
            </a:extLst>
          </p:cNvPr>
          <p:cNvSpPr txBox="1"/>
          <p:nvPr/>
        </p:nvSpPr>
        <p:spPr>
          <a:xfrm>
            <a:off x="557662" y="1314892"/>
            <a:ext cx="67298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Reduced Extraneous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Domain defined commands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Less knowledge required</a:t>
            </a:r>
          </a:p>
          <a:p>
            <a:endParaRPr lang="en-US" sz="24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Things to remember </a:t>
            </a:r>
            <a:r>
              <a:rPr lang="en-US" sz="2400" b="1" i="1" dirty="0">
                <a:solidFill>
                  <a:srgbClr val="1B3536"/>
                </a:solidFill>
                <a:latin typeface="Goudy Old Style" panose="02020502050305020303" pitchFamily="18" charset="0"/>
              </a:rPr>
              <a:t>with intellisense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Trigger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Saving aggregate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Mapping</a:t>
            </a:r>
          </a:p>
        </p:txBody>
      </p:sp>
      <p:pic>
        <p:nvPicPr>
          <p:cNvPr id="3074" name="Picture 2" descr="A victorian plumber with a notepad and pen on a chalkboard background">
            <a:extLst>
              <a:ext uri="{FF2B5EF4-FFF2-40B4-BE49-F238E27FC236}">
                <a16:creationId xmlns:a16="http://schemas.microsoft.com/office/drawing/2014/main" id="{DE67CE22-BD9B-018C-8361-1484F8D6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7787417" y="1648877"/>
            <a:ext cx="3741873" cy="35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4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Commands </a:t>
            </a:r>
          </a:p>
        </p:txBody>
      </p:sp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1B3B5-BE4E-70A7-B3A1-7F2DF3FD0DA4}"/>
              </a:ext>
            </a:extLst>
          </p:cNvPr>
          <p:cNvSpPr txBox="1"/>
          <p:nvPr/>
        </p:nvSpPr>
        <p:spPr>
          <a:xfrm>
            <a:off x="629548" y="1778285"/>
            <a:ext cx="58081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Simple encapsulated commands with intellisense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Create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Update</a:t>
            </a:r>
          </a:p>
        </p:txBody>
      </p:sp>
      <p:pic>
        <p:nvPicPr>
          <p:cNvPr id="2050" name="Picture 2" descr="A female victorian plumber giving orders with a chalkboard background">
            <a:extLst>
              <a:ext uri="{FF2B5EF4-FFF2-40B4-BE49-F238E27FC236}">
                <a16:creationId xmlns:a16="http://schemas.microsoft.com/office/drawing/2014/main" id="{929C2013-D47B-5D75-9158-4C57FB2E7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7113071" y="1376404"/>
            <a:ext cx="4314619" cy="41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8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EAB7CC-DE6D-2E9C-3863-A688222AC580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Chunking</a:t>
            </a:r>
          </a:p>
        </p:txBody>
      </p:sp>
      <p:pic>
        <p:nvPicPr>
          <p:cNvPr id="5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972DE93C-BB85-6FB6-B0B7-80AFF6532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DA3C7-09FF-D309-66B4-A6A3ACB2648F}"/>
              </a:ext>
            </a:extLst>
          </p:cNvPr>
          <p:cNvSpPr txBox="1"/>
          <p:nvPr/>
        </p:nvSpPr>
        <p:spPr>
          <a:xfrm>
            <a:off x="5282689" y="1659285"/>
            <a:ext cx="6121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Stored basic order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Triggered behaviours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Line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Stored product info and quantities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Discount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Discount calculations</a:t>
            </a:r>
          </a:p>
        </p:txBody>
      </p:sp>
      <p:pic>
        <p:nvPicPr>
          <p:cNvPr id="1026" name="Picture 2" descr="A Victorian Plumber pulling pipes apart with a chalkboard background">
            <a:extLst>
              <a:ext uri="{FF2B5EF4-FFF2-40B4-BE49-F238E27FC236}">
                <a16:creationId xmlns:a16="http://schemas.microsoft.com/office/drawing/2014/main" id="{7A39DD42-1CDB-9A55-E615-A4E00E266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3"/>
          <a:stretch/>
        </p:blipFill>
        <p:spPr bwMode="auto">
          <a:xfrm>
            <a:off x="485775" y="1741246"/>
            <a:ext cx="4054238" cy="380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6BE20C-BF8E-477A-DD66-66EE3D2D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000" y="419241"/>
            <a:ext cx="11426213" cy="906462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82B2F"/>
                </a:solidFill>
                <a:latin typeface="Bookman Old Style" panose="02050604050505020204" pitchFamily="18" charset="0"/>
              </a:rPr>
              <a:t>Victorian Plumbing</a:t>
            </a:r>
            <a:endParaRPr lang="en-GB" sz="4400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CAB76-8FBE-D521-3A21-05EA9DE4D36C}"/>
              </a:ext>
            </a:extLst>
          </p:cNvPr>
          <p:cNvSpPr txBox="1"/>
          <p:nvPr/>
        </p:nvSpPr>
        <p:spPr>
          <a:xfrm>
            <a:off x="459000" y="1379577"/>
            <a:ext cx="60194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Largest UK Bathroom Retailer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Development team over four years old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Engineering, hands-on culture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Many current areas of development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Retail, Trade, and App Sales Channels,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Product Information and Search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Customer Services and Order Management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Forecasting Sales and Purchasing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Warehousing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Data Science and Analytics</a:t>
            </a:r>
          </a:p>
          <a:p>
            <a:pPr lvl="1"/>
            <a:r>
              <a:rPr lang="en-US" sz="16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…</a:t>
            </a:r>
            <a:r>
              <a:rPr lang="en-US" sz="1600" b="1" dirty="0" err="1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etc</a:t>
            </a:r>
            <a:endParaRPr lang="en-US" sz="1200" dirty="0">
              <a:solidFill>
                <a:srgbClr val="1B3536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194" name="Picture 2" descr="A victorian plumber looking at engineering diagrams chalkboard background">
            <a:extLst>
              <a:ext uri="{FF2B5EF4-FFF2-40B4-BE49-F238E27FC236}">
                <a16:creationId xmlns:a16="http://schemas.microsoft.com/office/drawing/2014/main" id="{8E7659D8-2605-DAEF-B71A-6163A37BF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6758712" y="1325703"/>
            <a:ext cx="4511960" cy="42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4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EAB7CC-DE6D-2E9C-3863-A688222AC580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Cohesion</a:t>
            </a:r>
          </a:p>
        </p:txBody>
      </p:sp>
      <p:pic>
        <p:nvPicPr>
          <p:cNvPr id="5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972DE93C-BB85-6FB6-B0B7-80AFF6532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6DA3C7-09FF-D309-66B4-A6A3ACB2648F}"/>
              </a:ext>
            </a:extLst>
          </p:cNvPr>
          <p:cNvSpPr txBox="1"/>
          <p:nvPr/>
        </p:nvSpPr>
        <p:spPr>
          <a:xfrm>
            <a:off x="629548" y="1778285"/>
            <a:ext cx="64096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Triggered line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Triggered discount calculations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Clear entity requirements</a:t>
            </a:r>
          </a:p>
        </p:txBody>
      </p:sp>
      <p:pic>
        <p:nvPicPr>
          <p:cNvPr id="3" name="Picture 6" descr="I would like an image of a female victorian plumber fixing a pipe with a chalkboard background">
            <a:extLst>
              <a:ext uri="{FF2B5EF4-FFF2-40B4-BE49-F238E27FC236}">
                <a16:creationId xmlns:a16="http://schemas.microsoft.com/office/drawing/2014/main" id="{1A1AFD17-137B-0FFC-B188-14FED1F2D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" b="6033"/>
          <a:stretch/>
        </p:blipFill>
        <p:spPr bwMode="auto">
          <a:xfrm>
            <a:off x="7333985" y="1489850"/>
            <a:ext cx="3999266" cy="3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5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6BE20C-BF8E-477A-DD66-66EE3D2D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268680"/>
            <a:ext cx="11149516" cy="897392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82B2F"/>
                </a:solidFill>
                <a:latin typeface="Bookman Old Style" panose="02050604050505020204" pitchFamily="18" charset="0"/>
              </a:rPr>
              <a:t>Final thoughts</a:t>
            </a:r>
            <a:endParaRPr lang="en-GB" sz="5400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CAB76-8FBE-D521-3A21-05EA9DE4D36C}"/>
              </a:ext>
            </a:extLst>
          </p:cNvPr>
          <p:cNvSpPr txBox="1"/>
          <p:nvPr/>
        </p:nvSpPr>
        <p:spPr>
          <a:xfrm>
            <a:off x="476250" y="1411440"/>
            <a:ext cx="64472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Choose your commands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Trigger internal behaviour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Protect your properties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Define constructors</a:t>
            </a:r>
          </a:p>
          <a:p>
            <a:endParaRPr lang="en-US" sz="2800" b="1" dirty="0">
              <a:solidFill>
                <a:srgbClr val="1B3536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  <a:ea typeface="+mj-ea"/>
                <a:cs typeface="+mj-cs"/>
              </a:rPr>
              <a:t>Use Entities as parameters</a:t>
            </a:r>
          </a:p>
        </p:txBody>
      </p:sp>
      <p:pic>
        <p:nvPicPr>
          <p:cNvPr id="5124" name="Picture 4" descr="A non-white victorian plumber with a notepad and pen on a greyish green chalkboard background">
            <a:extLst>
              <a:ext uri="{FF2B5EF4-FFF2-40B4-BE49-F238E27FC236}">
                <a16:creationId xmlns:a16="http://schemas.microsoft.com/office/drawing/2014/main" id="{D289D0E5-905D-C938-BB47-339FB2CB6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7122968" y="1244074"/>
            <a:ext cx="4592782" cy="436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15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37" name="Rectangle 4236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I would like an image of a victorian plumber standing in front of a blank chalkboard">
            <a:extLst>
              <a:ext uri="{FF2B5EF4-FFF2-40B4-BE49-F238E27FC236}">
                <a16:creationId xmlns:a16="http://schemas.microsoft.com/office/drawing/2014/main" id="{A4B6374E-006B-2D20-E0D4-E9026A41A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13330" r="25" b="30420"/>
          <a:stretch/>
        </p:blipFill>
        <p:spPr bwMode="auto">
          <a:xfrm>
            <a:off x="20" y="-22"/>
            <a:ext cx="12191977" cy="68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39" name="Rectangle 423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B2B85E-1F96-C911-EDB7-F2C34955C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8034" y="1356482"/>
            <a:ext cx="4391124" cy="2874443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  <a:latin typeface="Goudy Old Style" panose="02020502050305020303" pitchFamily="18" charset="0"/>
              </a:rPr>
              <a:t>The End</a:t>
            </a:r>
            <a:br>
              <a:rPr lang="en-US" sz="4800" b="1" dirty="0">
                <a:solidFill>
                  <a:srgbClr val="FFFFFF"/>
                </a:solidFill>
                <a:latin typeface="Goudy Old Style" panose="02020502050305020303" pitchFamily="18" charset="0"/>
              </a:rPr>
            </a:br>
            <a:br>
              <a:rPr lang="en-US" sz="4800" b="1" dirty="0">
                <a:solidFill>
                  <a:srgbClr val="FFFFFF"/>
                </a:solidFill>
                <a:latin typeface="Goudy Old Style" panose="02020502050305020303" pitchFamily="18" charset="0"/>
              </a:rPr>
            </a:br>
            <a:r>
              <a:rPr lang="en-US" sz="4800" b="1" dirty="0">
                <a:solidFill>
                  <a:srgbClr val="FFFFFF"/>
                </a:solidFill>
                <a:latin typeface="Goudy Old Style" panose="02020502050305020303" pitchFamily="18" charset="0"/>
              </a:rPr>
              <a:t>Any Questions</a:t>
            </a:r>
            <a:endParaRPr lang="en-GB" sz="4800" b="1" dirty="0">
              <a:solidFill>
                <a:srgbClr val="FFFFFF"/>
              </a:solidFill>
              <a:latin typeface="Goudy Old Style" panose="02020502050305020303" pitchFamily="18" charset="0"/>
            </a:endParaRPr>
          </a:p>
        </p:txBody>
      </p:sp>
      <p:sp>
        <p:nvSpPr>
          <p:cNvPr id="4241" name="Rectangle 424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52A32A78-73EA-31DF-3D67-BB21D6D06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EB31F-7E91-8F18-CDC1-9BDD5D730E75}"/>
              </a:ext>
            </a:extLst>
          </p:cNvPr>
          <p:cNvSpPr txBox="1"/>
          <p:nvPr/>
        </p:nvSpPr>
        <p:spPr>
          <a:xfrm>
            <a:off x="1928034" y="6155786"/>
            <a:ext cx="453263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Goudy Old Style" panose="02020502050305020303" pitchFamily="18" charset="0"/>
              </a:rPr>
              <a:t>https://github.com/davemanton/RichDomains</a:t>
            </a:r>
          </a:p>
        </p:txBody>
      </p:sp>
    </p:spTree>
    <p:extLst>
      <p:ext uri="{BB962C8B-B14F-4D97-AF65-F5344CB8AC3E}">
        <p14:creationId xmlns:p14="http://schemas.microsoft.com/office/powerpoint/2010/main" val="361799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I would like an image of a side on victorian plumber standing next to a blank chalkboard which has a frame around it like they're looking at a quote">
            <a:extLst>
              <a:ext uri="{FF2B5EF4-FFF2-40B4-BE49-F238E27FC236}">
                <a16:creationId xmlns:a16="http://schemas.microsoft.com/office/drawing/2014/main" id="{0624BBAC-96AF-224C-D2CD-E295B96F6E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" r="11258" b="43500"/>
          <a:stretch/>
        </p:blipFill>
        <p:spPr bwMode="auto">
          <a:xfrm>
            <a:off x="20" y="-1"/>
            <a:ext cx="1218895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598F42F6-1E63-0821-5B43-E8FE4A687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D2AC9-BCA4-DBB1-129B-13C5C406BF28}"/>
              </a:ext>
            </a:extLst>
          </p:cNvPr>
          <p:cNvSpPr txBox="1"/>
          <p:nvPr/>
        </p:nvSpPr>
        <p:spPr>
          <a:xfrm>
            <a:off x="1413355" y="1254133"/>
            <a:ext cx="5856351" cy="491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rgbClr val="E2EEE2"/>
                </a:solidFill>
                <a:latin typeface="Bookman Old Style" panose="02050604050505020204" pitchFamily="18" charset="0"/>
                <a:ea typeface="+mj-ea"/>
                <a:cs typeface="+mj-cs"/>
              </a:rPr>
              <a:t>Domain Driven Design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4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E2EEE2"/>
                </a:solidFill>
                <a:latin typeface="Goudy Old Style" panose="02020502050305020303" pitchFamily="18" charset="0"/>
                <a:ea typeface="+mj-ea"/>
                <a:cs typeface="+mj-cs"/>
              </a:rPr>
              <a:t>Domain Driven Design is about speaking the same language with our stakeholders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400" dirty="0">
              <a:solidFill>
                <a:srgbClr val="E2EEE2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E2EEE2"/>
                </a:solidFill>
                <a:latin typeface="Goudy Old Style" panose="02020502050305020303" pitchFamily="18" charset="0"/>
                <a:ea typeface="+mj-ea"/>
                <a:cs typeface="+mj-cs"/>
              </a:rPr>
              <a:t>Bounded contexts help us breakdown our business concepts into areas of work, teams and services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400" dirty="0">
              <a:solidFill>
                <a:srgbClr val="E2EEE2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E2EEE2"/>
                </a:solidFill>
                <a:latin typeface="Goudy Old Style" panose="02020502050305020303" pitchFamily="18" charset="0"/>
                <a:ea typeface="+mj-ea"/>
                <a:cs typeface="+mj-cs"/>
              </a:rPr>
              <a:t>Our entities and our code will match the language of the business</a:t>
            </a:r>
            <a:endParaRPr lang="en-GB" sz="2400" dirty="0">
              <a:solidFill>
                <a:srgbClr val="E2EEE2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GB" sz="2400" dirty="0">
              <a:solidFill>
                <a:srgbClr val="E2EEE2"/>
              </a:solidFill>
              <a:latin typeface="Goudy Old Style" panose="02020502050305020303" pitchFamily="18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rgbClr val="E2EEE2"/>
                </a:solidFill>
                <a:latin typeface="Goudy Old Style" panose="02020502050305020303" pitchFamily="18" charset="0"/>
                <a:ea typeface="+mj-ea"/>
                <a:cs typeface="+mj-cs"/>
              </a:rPr>
              <a:t>Our database tables and relationships will usually match the language of the domain</a:t>
            </a:r>
            <a:endParaRPr lang="en-US" sz="2400" dirty="0">
              <a:solidFill>
                <a:srgbClr val="E2EEE2"/>
              </a:solidFill>
              <a:latin typeface="Goudy Old Style" panose="020205020503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030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I would like an image of a side on victorian plumber standing next to a blank chalkboard which has a frame around it like they're looking at a quote">
            <a:extLst>
              <a:ext uri="{FF2B5EF4-FFF2-40B4-BE49-F238E27FC236}">
                <a16:creationId xmlns:a16="http://schemas.microsoft.com/office/drawing/2014/main" id="{86ED4583-EF03-C854-B108-36CDAEE7E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9" b="2067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2CF91-B0C6-BF91-D579-D12F751D1F1F}"/>
              </a:ext>
            </a:extLst>
          </p:cNvPr>
          <p:cNvSpPr txBox="1"/>
          <p:nvPr/>
        </p:nvSpPr>
        <p:spPr>
          <a:xfrm>
            <a:off x="6839339" y="1045022"/>
            <a:ext cx="4804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A Domain Model is an object model of the domain that incorporates </a:t>
            </a:r>
            <a:r>
              <a:rPr lang="en-US" sz="4400" b="1" i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both behaviour</a:t>
            </a:r>
            <a:r>
              <a:rPr lang="en-US" sz="4400" b="1" dirty="0">
                <a:solidFill>
                  <a:schemeClr val="bg1"/>
                </a:solidFill>
                <a:latin typeface="Goudy Old Style" panose="02020502050305020303" pitchFamily="18" charset="0"/>
                <a:ea typeface="+mj-ea"/>
                <a:cs typeface="+mj-cs"/>
              </a:rPr>
              <a:t> and data</a:t>
            </a:r>
            <a:endParaRPr lang="en-GB" sz="4400" b="1" dirty="0">
              <a:solidFill>
                <a:schemeClr val="bg1"/>
              </a:solidFill>
              <a:latin typeface="Goudy Old Style" panose="02020502050305020303" pitchFamily="18" charset="0"/>
              <a:ea typeface="+mj-ea"/>
              <a:cs typeface="+mj-cs"/>
            </a:endParaRPr>
          </a:p>
        </p:txBody>
      </p:sp>
      <p:pic>
        <p:nvPicPr>
          <p:cNvPr id="8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8E100A59-CF46-100B-3DB2-FC02724F9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27AEE64A-FA58-6FA6-C92C-1F210CDA1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94311"/>
              </p:ext>
            </p:extLst>
          </p:nvPr>
        </p:nvGraphicFramePr>
        <p:xfrm>
          <a:off x="1572166" y="1516049"/>
          <a:ext cx="1720491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51724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Orders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4942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Order Id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Created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Modified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First Name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Name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Address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Discount Id</a:t>
                      </a:r>
                      <a:endParaRPr lang="en-GB" sz="1800" b="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FBE6A5-D2A2-D3E0-5FF0-2C2126107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275551"/>
              </p:ext>
            </p:extLst>
          </p:nvPr>
        </p:nvGraphicFramePr>
        <p:xfrm>
          <a:off x="3399874" y="3487639"/>
          <a:ext cx="1725281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528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9788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Goudy Old Style" panose="02020502050305020303" pitchFamily="18" charset="0"/>
                          <a:ea typeface="+mn-ea"/>
                          <a:cs typeface="+mn-cs"/>
                        </a:rPr>
                        <a:t>Line Items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Goudy Old Style" panose="020205020503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204893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Order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† Product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Created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Last Modified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SKU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Quantity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Unit Cost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Total Cost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  <a:ea typeface="+mn-ea"/>
                          <a:cs typeface="+mn-cs"/>
                        </a:rPr>
                        <a:t>Is Expired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3D4A085-38FD-8EE0-45B4-60A00E8FE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77813"/>
              </p:ext>
            </p:extLst>
          </p:nvPr>
        </p:nvGraphicFramePr>
        <p:xfrm>
          <a:off x="6477461" y="5447520"/>
          <a:ext cx="1720491" cy="12843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3145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Products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91858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Product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SKU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Unit Cost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A85C11DF-1619-DABC-1E11-4D9A394A1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01881"/>
              </p:ext>
            </p:extLst>
          </p:nvPr>
        </p:nvGraphicFramePr>
        <p:xfrm>
          <a:off x="5660111" y="1644182"/>
          <a:ext cx="1720491" cy="16017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0491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305410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1235951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Discount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Discount Type Id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Code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Percentage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5EF254F-CBBC-6173-CE6A-6EEBB9934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90133"/>
              </p:ext>
            </p:extLst>
          </p:nvPr>
        </p:nvGraphicFramePr>
        <p:xfrm>
          <a:off x="7828179" y="2063960"/>
          <a:ext cx="1881523" cy="11819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1523">
                  <a:extLst>
                    <a:ext uri="{9D8B030D-6E8A-4147-A177-3AD203B41FA5}">
                      <a16:colId xmlns:a16="http://schemas.microsoft.com/office/drawing/2014/main" val="139764806"/>
                    </a:ext>
                  </a:extLst>
                </a:gridCol>
              </a:tblGrid>
              <a:tr h="201681">
                <a:tc>
                  <a:txBody>
                    <a:bodyPr/>
                    <a:lstStyle/>
                    <a:p>
                      <a:r>
                        <a:rPr lang="en-US" dirty="0">
                          <a:latin typeface="Goudy Old Style" panose="02020502050305020303" pitchFamily="18" charset="0"/>
                        </a:rPr>
                        <a:t>Discount Types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305665"/>
                  </a:ext>
                </a:extLst>
              </a:tr>
              <a:tr h="816173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† Discount Type 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Abadi Extra Light" panose="020B0204020104020204" pitchFamily="34" charset="0"/>
                      </a:endParaRP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Abadi Extra Light" panose="020B0204020104020204" pitchFamily="34" charset="0"/>
                        </a:rPr>
                        <a:t>Description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02339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620E46E-3891-2EB3-EF15-0D5EE753C2C0}"/>
              </a:ext>
            </a:extLst>
          </p:cNvPr>
          <p:cNvGrpSpPr/>
          <p:nvPr/>
        </p:nvGrpSpPr>
        <p:grpSpPr>
          <a:xfrm>
            <a:off x="5103751" y="4557462"/>
            <a:ext cx="2368071" cy="911722"/>
            <a:chOff x="3342372" y="4276773"/>
            <a:chExt cx="2368071" cy="9117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A79AA6-BC3F-3A58-5F01-90F3C0C6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9881" y="4427933"/>
              <a:ext cx="760562" cy="7605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9064CD5-2075-0076-F54E-ABEB7BF32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3789" y="4276773"/>
              <a:ext cx="828136" cy="68983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0F9931-1DAA-EA03-BAA2-D66756F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372" y="4276773"/>
              <a:ext cx="828136" cy="68983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29B2FF-F622-2DA8-DCA1-C330760CD6CB}"/>
              </a:ext>
            </a:extLst>
          </p:cNvPr>
          <p:cNvGrpSpPr/>
          <p:nvPr/>
        </p:nvGrpSpPr>
        <p:grpSpPr>
          <a:xfrm>
            <a:off x="3266532" y="2359853"/>
            <a:ext cx="2408086" cy="689832"/>
            <a:chOff x="3266532" y="2199085"/>
            <a:chExt cx="2408086" cy="689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03096A-C6F0-3EC0-591A-9624D333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6532" y="2199085"/>
              <a:ext cx="828136" cy="6898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546442-CB2B-D5F2-816A-F1B1CEFE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2316" y="2199085"/>
              <a:ext cx="828136" cy="6898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D1577-1253-7618-F809-A36C80DCF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6482" y="2199085"/>
              <a:ext cx="828136" cy="68983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3B444C-66B7-C78A-7D5D-2C25DB31A728}"/>
              </a:ext>
            </a:extLst>
          </p:cNvPr>
          <p:cNvGrpSpPr/>
          <p:nvPr/>
        </p:nvGrpSpPr>
        <p:grpSpPr>
          <a:xfrm>
            <a:off x="6256733" y="3245893"/>
            <a:ext cx="2311884" cy="909374"/>
            <a:chOff x="6577145" y="3605962"/>
            <a:chExt cx="2311884" cy="9093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BBBB311-9886-B35F-C3C6-D8F30320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6577145" y="3605962"/>
              <a:ext cx="760562" cy="7605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0917DF-5B64-D1FD-3121-2B4E03DB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128467" y="3605962"/>
              <a:ext cx="760562" cy="7605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989C293-4031-F169-5837-B2BBB9AC2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320455" y="3825504"/>
              <a:ext cx="828136" cy="689832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A0DA1DE-8BDE-0E09-C101-084DB8E509F4}"/>
              </a:ext>
            </a:extLst>
          </p:cNvPr>
          <p:cNvSpPr txBox="1">
            <a:spLocks/>
          </p:cNvSpPr>
          <p:nvPr/>
        </p:nvSpPr>
        <p:spPr>
          <a:xfrm>
            <a:off x="476249" y="419241"/>
            <a:ext cx="11408963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rgbClr val="182B2F"/>
                </a:solidFill>
                <a:latin typeface="Bookman Old Style" panose="02050604050505020204" pitchFamily="18" charset="0"/>
              </a:rPr>
              <a:t>Todays Task: Managing Orders in Code</a:t>
            </a:r>
            <a:endParaRPr lang="en-GB" sz="6000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ADAE40-D88F-551E-E418-A7301E5D3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4544" y="3956326"/>
            <a:ext cx="840880" cy="700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43A04-E347-EF28-8D2B-02DC503F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58480" y="4686958"/>
            <a:ext cx="760562" cy="760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ADFF3-1CBB-48E5-DC49-3DC1206D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058" y="4893149"/>
            <a:ext cx="828136" cy="6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3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96BE20C-BF8E-477A-DD66-66EE3D2D4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000" y="419241"/>
            <a:ext cx="11426213" cy="906462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82B2F"/>
                </a:solidFill>
                <a:latin typeface="Bookman Old Style" panose="02050604050505020204" pitchFamily="18" charset="0"/>
              </a:rPr>
              <a:t>Anaemic Domains</a:t>
            </a:r>
            <a:endParaRPr lang="en-GB" sz="4400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E22AA039-40B4-6589-9EA7-B48F9F60A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6CAB76-8FBE-D521-3A21-05EA9DE4D36C}"/>
              </a:ext>
            </a:extLst>
          </p:cNvPr>
          <p:cNvSpPr txBox="1"/>
          <p:nvPr/>
        </p:nvSpPr>
        <p:spPr>
          <a:xfrm>
            <a:off x="5932097" y="2043693"/>
            <a:ext cx="52622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Goudy Old Style" panose="02020502050305020303" pitchFamily="18" charset="0"/>
              </a:rPr>
              <a:t>Is this </a:t>
            </a:r>
            <a:r>
              <a:rPr lang="en-GB" sz="3200" b="1" i="1" dirty="0">
                <a:latin typeface="Goudy Old Style" panose="02020502050305020303" pitchFamily="18" charset="0"/>
              </a:rPr>
              <a:t>really</a:t>
            </a:r>
            <a:r>
              <a:rPr lang="en-GB" sz="3200" b="1" dirty="0">
                <a:latin typeface="Goudy Old Style" panose="02020502050305020303" pitchFamily="18" charset="0"/>
              </a:rPr>
              <a:t> less complicated?</a:t>
            </a:r>
          </a:p>
          <a:p>
            <a:r>
              <a:rPr lang="en-GB" sz="3200" b="1" dirty="0">
                <a:latin typeface="Goudy Old Style" panose="02020502050305020303" pitchFamily="18" charset="0"/>
              </a:rPr>
              <a:t>… it’s just a property bag</a:t>
            </a:r>
            <a:endParaRPr lang="en-GB" sz="2800" b="1" dirty="0"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b="1" dirty="0"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latin typeface="Goudy Old Style" panose="02020502050305020303" pitchFamily="18" charset="0"/>
              </a:rPr>
              <a:t>No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latin typeface="Goudy Old Style" panose="02020502050305020303" pitchFamily="18" charset="0"/>
              </a:rPr>
              <a:t>No encapsulation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latin typeface="Goudy Old Style" panose="02020502050305020303" pitchFamily="18" charset="0"/>
              </a:rPr>
              <a:t>Properties store any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dirty="0">
                <a:latin typeface="Goudy Old Style" panose="02020502050305020303" pitchFamily="18" charset="0"/>
              </a:rPr>
              <a:t>Anywhere can modify</a:t>
            </a:r>
            <a:endParaRPr lang="en-GB" sz="2400" b="1" dirty="0">
              <a:latin typeface="Goudy Old Style" panose="02020502050305020303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9FDCC9-0536-14A5-D354-38931585D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3" b="261"/>
          <a:stretch/>
        </p:blipFill>
        <p:spPr bwMode="auto">
          <a:xfrm>
            <a:off x="459000" y="1905506"/>
            <a:ext cx="5262294" cy="385291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7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>
            <a:extLst>
              <a:ext uri="{FF2B5EF4-FFF2-40B4-BE49-F238E27FC236}">
                <a16:creationId xmlns:a16="http://schemas.microsoft.com/office/drawing/2014/main" id="{E92BFCD1-97B1-3E90-F434-5BA54851E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b="5527"/>
          <a:stretch/>
        </p:blipFill>
        <p:spPr bwMode="auto">
          <a:xfrm>
            <a:off x="3655586" y="1653141"/>
            <a:ext cx="4880827" cy="460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82B2F"/>
                </a:solidFill>
                <a:latin typeface="Bookman Old Style" panose="02050604050505020204" pitchFamily="18" charset="0"/>
              </a:rPr>
              <a:t>Let’s Look at some code</a:t>
            </a:r>
            <a:endParaRPr lang="en-GB" dirty="0">
              <a:solidFill>
                <a:srgbClr val="182B2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4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Is this </a:t>
            </a:r>
            <a:r>
              <a:rPr lang="en-GB" i="1" dirty="0">
                <a:solidFill>
                  <a:srgbClr val="182B2F"/>
                </a:solidFill>
                <a:latin typeface="Bookman Old Style" panose="02050604050505020204" pitchFamily="18" charset="0"/>
              </a:rPr>
              <a:t>really</a:t>
            </a:r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 easier to work with?</a:t>
            </a:r>
          </a:p>
        </p:txBody>
      </p:sp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1B3B5-BE4E-70A7-B3A1-7F2DF3FD0DA4}"/>
              </a:ext>
            </a:extLst>
          </p:cNvPr>
          <p:cNvSpPr txBox="1"/>
          <p:nvPr/>
        </p:nvSpPr>
        <p:spPr>
          <a:xfrm>
            <a:off x="557661" y="1450480"/>
            <a:ext cx="11255665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High cognitive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Can do anything, even the wrong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Requires system knowledge to build anything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Things to remember and all in one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Loading data from database – no indications as to what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update customer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update line items – no indications as to 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How to apply discounts – no indications as to 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No indicators for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Saving the data to database and has multiple application layer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No IntelliSense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Unit tests couldn’t save us…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6146" name="Picture 2" descr="A confused victorian plumber on a greyish green chalkboard background">
            <a:extLst>
              <a:ext uri="{FF2B5EF4-FFF2-40B4-BE49-F238E27FC236}">
                <a16:creationId xmlns:a16="http://schemas.microsoft.com/office/drawing/2014/main" id="{B9AE4AB3-773B-D878-0A8A-5424C4EB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"/>
          <a:stretch/>
        </p:blipFill>
        <p:spPr bwMode="auto">
          <a:xfrm>
            <a:off x="8041863" y="1355721"/>
            <a:ext cx="3615677" cy="34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9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F586D5-7D4F-610B-EB01-75388C8260D4}"/>
              </a:ext>
            </a:extLst>
          </p:cNvPr>
          <p:cNvSpPr txBox="1">
            <a:spLocks/>
          </p:cNvSpPr>
          <p:nvPr/>
        </p:nvSpPr>
        <p:spPr>
          <a:xfrm>
            <a:off x="485775" y="419241"/>
            <a:ext cx="11399438" cy="90646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182B2F"/>
                </a:solidFill>
                <a:latin typeface="Bookman Old Style" panose="02050604050505020204" pitchFamily="18" charset="0"/>
              </a:rPr>
              <a:t>What we need to remember</a:t>
            </a:r>
          </a:p>
        </p:txBody>
      </p:sp>
      <p:pic>
        <p:nvPicPr>
          <p:cNvPr id="6" name="Picture 2" descr="Our Exciting New Rebrand &amp; Logo Launch! | Victorian Plumbing">
            <a:extLst>
              <a:ext uri="{FF2B5EF4-FFF2-40B4-BE49-F238E27FC236}">
                <a16:creationId xmlns:a16="http://schemas.microsoft.com/office/drawing/2014/main" id="{7D77FB8B-FA65-0007-377C-48FE900B7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21703" r="1" b="25722"/>
          <a:stretch/>
        </p:blipFill>
        <p:spPr bwMode="auto">
          <a:xfrm>
            <a:off x="9849702" y="5985528"/>
            <a:ext cx="2035511" cy="5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1B3B5-BE4E-70A7-B3A1-7F2DF3FD0DA4}"/>
              </a:ext>
            </a:extLst>
          </p:cNvPr>
          <p:cNvSpPr txBox="1"/>
          <p:nvPr/>
        </p:nvSpPr>
        <p:spPr>
          <a:xfrm>
            <a:off x="4806647" y="1367319"/>
            <a:ext cx="504305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7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</a:t>
            </a:r>
            <a:r>
              <a:rPr lang="en-GB" sz="36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ognitive Load</a:t>
            </a:r>
            <a:endParaRPr lang="en-GB" sz="72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7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</a:t>
            </a:r>
            <a:r>
              <a:rPr lang="en-GB" sz="36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7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</a:t>
            </a:r>
            <a:r>
              <a:rPr lang="en-GB" sz="36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hunking</a:t>
            </a:r>
            <a:endParaRPr lang="en-GB" sz="4000" b="1" dirty="0">
              <a:solidFill>
                <a:srgbClr val="1B3536"/>
              </a:solidFill>
              <a:latin typeface="Goudy Old Style" panose="020205020503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72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C</a:t>
            </a:r>
            <a:r>
              <a:rPr lang="en-GB" sz="3600" b="1" dirty="0">
                <a:solidFill>
                  <a:srgbClr val="1B3536"/>
                </a:solidFill>
                <a:latin typeface="Goudy Old Style" panose="02020502050305020303" pitchFamily="18" charset="0"/>
              </a:rPr>
              <a:t>ohesion</a:t>
            </a:r>
          </a:p>
        </p:txBody>
      </p:sp>
      <p:pic>
        <p:nvPicPr>
          <p:cNvPr id="3" name="Picture 6" descr="I would like an image of a victorian plumber standing two one side of a blank chalkboard">
            <a:extLst>
              <a:ext uri="{FF2B5EF4-FFF2-40B4-BE49-F238E27FC236}">
                <a16:creationId xmlns:a16="http://schemas.microsoft.com/office/drawing/2014/main" id="{B51C4468-1F80-9111-DDBF-345D3A11B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4" t="7957" r="18752" b="5871"/>
          <a:stretch/>
        </p:blipFill>
        <p:spPr bwMode="auto">
          <a:xfrm>
            <a:off x="519015" y="1450480"/>
            <a:ext cx="3646566" cy="44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47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1218</Words>
  <Application>Microsoft Office PowerPoint</Application>
  <PresentationFormat>Widescreen</PresentationFormat>
  <Paragraphs>306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Abadi Extra Light</vt:lpstr>
      <vt:lpstr>Arial</vt:lpstr>
      <vt:lpstr>Bookman Old Style</vt:lpstr>
      <vt:lpstr>Calibri</vt:lpstr>
      <vt:lpstr>Calibri Light</vt:lpstr>
      <vt:lpstr>Goudy Old Style</vt:lpstr>
      <vt:lpstr>Office Theme</vt:lpstr>
      <vt:lpstr>A Victorian Take on Rich Domain Plumbing</vt:lpstr>
      <vt:lpstr>Victorian Plumbing</vt:lpstr>
      <vt:lpstr>PowerPoint Presentation</vt:lpstr>
      <vt:lpstr>PowerPoint Presentation</vt:lpstr>
      <vt:lpstr>PowerPoint Presentation</vt:lpstr>
      <vt:lpstr>Anaemic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thoughts</vt:lpstr>
      <vt:lpstr>The End 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Victorian Take on Rich Domain Plumbing</dc:title>
  <dc:creator>Dave Manton</dc:creator>
  <cp:lastModifiedBy>Dave Manton</cp:lastModifiedBy>
  <cp:revision>24</cp:revision>
  <dcterms:created xsi:type="dcterms:W3CDTF">2023-07-12T20:09:57Z</dcterms:created>
  <dcterms:modified xsi:type="dcterms:W3CDTF">2023-07-25T22:19:46Z</dcterms:modified>
</cp:coreProperties>
</file>